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57" r:id="rId2"/>
    <p:sldId id="267" r:id="rId3"/>
    <p:sldId id="269" r:id="rId4"/>
    <p:sldId id="270" r:id="rId5"/>
    <p:sldId id="27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CC0099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A7C662-0CBD-472A-8F94-BC866563EE01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9CECD5-ED01-455B-843C-2E3CC9517D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1939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1/7/2016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825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1/7/2016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9685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1/7/2016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4613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1/7/2016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200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1/7/2016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121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1/7/2016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878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1/7/2016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3776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1/7/2016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3506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1/7/2016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914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1/7/2016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52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1/7/2016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4677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1/7/2016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3158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3245" y="76200"/>
            <a:ext cx="7601155" cy="924475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Me llamo _________ Clase 701</a:t>
            </a:r>
            <a:b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La fecha es el 7 de enero del 2016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" y="990600"/>
            <a:ext cx="8991600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>
                <a:solidFill>
                  <a:srgbClr val="FF33CC"/>
                </a:solidFill>
              </a:rPr>
              <a:t>Proposito</a:t>
            </a:r>
            <a:r>
              <a:rPr lang="en-US" sz="3200" dirty="0">
                <a:solidFill>
                  <a:srgbClr val="FF33CC"/>
                </a:solidFill>
              </a:rPr>
              <a:t> # </a:t>
            </a:r>
            <a:r>
              <a:rPr lang="en-US" sz="3200" dirty="0" smtClean="0">
                <a:solidFill>
                  <a:srgbClr val="FF33CC"/>
                </a:solidFill>
              </a:rPr>
              <a:t>39: </a:t>
            </a:r>
            <a:r>
              <a:rPr lang="en-US" sz="3200" dirty="0">
                <a:solidFill>
                  <a:prstClr val="white"/>
                </a:solidFill>
              </a:rPr>
              <a:t>¿</a:t>
            </a:r>
            <a:r>
              <a:rPr lang="en-US" sz="3200" dirty="0" err="1">
                <a:solidFill>
                  <a:prstClr val="white"/>
                </a:solidFill>
              </a:rPr>
              <a:t>Cómo</a:t>
            </a:r>
            <a:r>
              <a:rPr lang="en-US" sz="3200" dirty="0">
                <a:solidFill>
                  <a:prstClr val="white"/>
                </a:solidFill>
              </a:rPr>
              <a:t> </a:t>
            </a:r>
            <a:r>
              <a:rPr lang="en-US" sz="3200" dirty="0" err="1" smtClean="0">
                <a:solidFill>
                  <a:prstClr val="white"/>
                </a:solidFill>
              </a:rPr>
              <a:t>terminamos</a:t>
            </a:r>
            <a:r>
              <a:rPr lang="en-US" sz="3200" dirty="0" smtClean="0">
                <a:solidFill>
                  <a:prstClr val="white"/>
                </a:solidFill>
              </a:rPr>
              <a:t> el </a:t>
            </a:r>
            <a:r>
              <a:rPr lang="en-US" sz="3200" dirty="0" err="1" smtClean="0">
                <a:solidFill>
                  <a:prstClr val="white"/>
                </a:solidFill>
              </a:rPr>
              <a:t>repaso</a:t>
            </a:r>
            <a:r>
              <a:rPr lang="en-US" sz="3200" dirty="0" smtClean="0">
                <a:solidFill>
                  <a:prstClr val="white"/>
                </a:solidFill>
              </a:rPr>
              <a:t> para el </a:t>
            </a:r>
            <a:r>
              <a:rPr lang="en-US" sz="3200" u="sng" dirty="0" err="1">
                <a:solidFill>
                  <a:prstClr val="white"/>
                </a:solidFill>
              </a:rPr>
              <a:t>Examen</a:t>
            </a:r>
            <a:r>
              <a:rPr lang="en-US" sz="3200" u="sng" dirty="0">
                <a:solidFill>
                  <a:prstClr val="white"/>
                </a:solidFill>
              </a:rPr>
              <a:t>: </a:t>
            </a:r>
            <a:r>
              <a:rPr lang="en-US" sz="3200" u="sng" dirty="0" err="1">
                <a:solidFill>
                  <a:prstClr val="white"/>
                </a:solidFill>
              </a:rPr>
              <a:t>Capitulo</a:t>
            </a:r>
            <a:r>
              <a:rPr lang="en-US" sz="3200" u="sng" dirty="0">
                <a:solidFill>
                  <a:prstClr val="white"/>
                </a:solidFill>
              </a:rPr>
              <a:t> 4 </a:t>
            </a:r>
            <a:r>
              <a:rPr lang="en-US" sz="3200" dirty="0" smtClean="0">
                <a:solidFill>
                  <a:prstClr val="white"/>
                </a:solidFill>
              </a:rPr>
              <a:t>?</a:t>
            </a:r>
            <a:endParaRPr lang="en-US" sz="3200" dirty="0">
              <a:solidFill>
                <a:prstClr val="white"/>
              </a:solidFill>
            </a:endParaRPr>
          </a:p>
          <a:p>
            <a:r>
              <a:rPr lang="en-US" sz="2800" i="1" dirty="0">
                <a:solidFill>
                  <a:srgbClr val="00B0F0"/>
                </a:solidFill>
              </a:rPr>
              <a:t>L.O: to </a:t>
            </a:r>
            <a:r>
              <a:rPr lang="en-US" sz="2800" i="1" dirty="0" smtClean="0">
                <a:solidFill>
                  <a:srgbClr val="00B0F0"/>
                </a:solidFill>
              </a:rPr>
              <a:t>finish the review for Unit 4 exam</a:t>
            </a:r>
            <a:endParaRPr lang="en-US" sz="2800" i="1" dirty="0">
              <a:solidFill>
                <a:srgbClr val="00B0F0"/>
              </a:solidFill>
            </a:endParaRPr>
          </a:p>
          <a:p>
            <a:r>
              <a:rPr lang="en-US" sz="3200" dirty="0" err="1">
                <a:solidFill>
                  <a:srgbClr val="FF33CC"/>
                </a:solidFill>
              </a:rPr>
              <a:t>Actividad</a:t>
            </a:r>
            <a:r>
              <a:rPr lang="en-US" sz="3200" dirty="0">
                <a:solidFill>
                  <a:srgbClr val="FF33CC"/>
                </a:solidFill>
              </a:rPr>
              <a:t> </a:t>
            </a:r>
            <a:r>
              <a:rPr lang="en-US" sz="3200" dirty="0" err="1">
                <a:solidFill>
                  <a:srgbClr val="FF33CC"/>
                </a:solidFill>
              </a:rPr>
              <a:t>Inicial</a:t>
            </a:r>
            <a:r>
              <a:rPr lang="en-US" sz="3200" dirty="0">
                <a:solidFill>
                  <a:srgbClr val="FF33CC"/>
                </a:solidFill>
              </a:rPr>
              <a:t>: </a:t>
            </a:r>
            <a:r>
              <a:rPr lang="en-US" sz="3200" dirty="0" err="1" smtClean="0">
                <a:solidFill>
                  <a:prstClr val="white"/>
                </a:solidFill>
              </a:rPr>
              <a:t>Copia</a:t>
            </a:r>
            <a:r>
              <a:rPr lang="en-US" sz="3200" dirty="0" smtClean="0">
                <a:solidFill>
                  <a:prstClr val="white"/>
                </a:solidFill>
              </a:rPr>
              <a:t> y escribe SI o NO</a:t>
            </a:r>
            <a:endParaRPr lang="en-US" sz="3200" dirty="0">
              <a:solidFill>
                <a:prstClr val="white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prstClr val="white"/>
                </a:solidFill>
              </a:rPr>
              <a:t>El </a:t>
            </a:r>
            <a:r>
              <a:rPr lang="en-US" sz="3200" dirty="0" err="1" smtClean="0">
                <a:solidFill>
                  <a:prstClr val="white"/>
                </a:solidFill>
              </a:rPr>
              <a:t>helado</a:t>
            </a:r>
            <a:r>
              <a:rPr lang="en-US" sz="3200" dirty="0" smtClean="0">
                <a:solidFill>
                  <a:prstClr val="white"/>
                </a:solidFill>
              </a:rPr>
              <a:t> es un </a:t>
            </a:r>
            <a:r>
              <a:rPr lang="en-US" sz="3200" dirty="0" err="1" smtClean="0">
                <a:solidFill>
                  <a:prstClr val="white"/>
                </a:solidFill>
              </a:rPr>
              <a:t>postre</a:t>
            </a:r>
            <a:r>
              <a:rPr lang="en-US" sz="3200" dirty="0" smtClean="0">
                <a:solidFill>
                  <a:prstClr val="white"/>
                </a:solidFill>
              </a:rPr>
              <a:t> </a:t>
            </a:r>
            <a:r>
              <a:rPr lang="en-US" sz="3200" dirty="0" err="1" smtClean="0">
                <a:solidFill>
                  <a:prstClr val="white"/>
                </a:solidFill>
              </a:rPr>
              <a:t>delicioso</a:t>
            </a:r>
            <a:r>
              <a:rPr lang="en-US" sz="3200" dirty="0" smtClean="0">
                <a:solidFill>
                  <a:prstClr val="white"/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prstClr val="white"/>
                </a:solidFill>
              </a:rPr>
              <a:t>El </a:t>
            </a:r>
            <a:r>
              <a:rPr lang="en-US" sz="3200" dirty="0" err="1" smtClean="0">
                <a:solidFill>
                  <a:prstClr val="white"/>
                </a:solidFill>
              </a:rPr>
              <a:t>pescado</a:t>
            </a:r>
            <a:r>
              <a:rPr lang="en-US" sz="3200" dirty="0" smtClean="0">
                <a:solidFill>
                  <a:prstClr val="white"/>
                </a:solidFill>
              </a:rPr>
              <a:t> es un </a:t>
            </a:r>
            <a:r>
              <a:rPr lang="en-US" sz="3200" dirty="0" err="1" smtClean="0">
                <a:solidFill>
                  <a:prstClr val="white"/>
                </a:solidFill>
              </a:rPr>
              <a:t>postre</a:t>
            </a:r>
            <a:r>
              <a:rPr lang="en-US" sz="3200" dirty="0" smtClean="0">
                <a:solidFill>
                  <a:prstClr val="white"/>
                </a:solidFill>
              </a:rPr>
              <a:t> </a:t>
            </a:r>
            <a:r>
              <a:rPr lang="en-US" sz="3200" dirty="0" err="1" smtClean="0">
                <a:solidFill>
                  <a:prstClr val="white"/>
                </a:solidFill>
              </a:rPr>
              <a:t>tambien</a:t>
            </a:r>
            <a:r>
              <a:rPr lang="en-US" sz="3200" dirty="0" smtClean="0">
                <a:solidFill>
                  <a:prstClr val="white"/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prstClr val="white"/>
                </a:solidFill>
              </a:rPr>
              <a:t>Jose </a:t>
            </a:r>
            <a:r>
              <a:rPr lang="en-US" sz="3200" dirty="0" err="1" smtClean="0">
                <a:solidFill>
                  <a:prstClr val="white"/>
                </a:solidFill>
              </a:rPr>
              <a:t>puede</a:t>
            </a:r>
            <a:r>
              <a:rPr lang="en-US" sz="3200" dirty="0" smtClean="0">
                <a:solidFill>
                  <a:prstClr val="white"/>
                </a:solidFill>
              </a:rPr>
              <a:t> comer papas </a:t>
            </a:r>
            <a:r>
              <a:rPr lang="en-US" sz="3200" dirty="0" err="1" smtClean="0">
                <a:solidFill>
                  <a:prstClr val="white"/>
                </a:solidFill>
              </a:rPr>
              <a:t>fritas</a:t>
            </a:r>
            <a:r>
              <a:rPr lang="en-US" sz="3200" dirty="0" smtClean="0">
                <a:solidFill>
                  <a:prstClr val="white"/>
                </a:solidFill>
              </a:rPr>
              <a:t> con </a:t>
            </a:r>
            <a:r>
              <a:rPr lang="en-US" sz="3200" dirty="0" err="1" smtClean="0">
                <a:solidFill>
                  <a:prstClr val="white"/>
                </a:solidFill>
              </a:rPr>
              <a:t>su</a:t>
            </a:r>
            <a:r>
              <a:rPr lang="en-US" sz="3200" dirty="0" smtClean="0">
                <a:solidFill>
                  <a:prstClr val="white"/>
                </a:solidFill>
              </a:rPr>
              <a:t> </a:t>
            </a:r>
            <a:r>
              <a:rPr lang="en-US" sz="3200" dirty="0" err="1" smtClean="0">
                <a:solidFill>
                  <a:prstClr val="white"/>
                </a:solidFill>
              </a:rPr>
              <a:t>hamburguesa</a:t>
            </a:r>
            <a:endParaRPr lang="en-US" sz="3200" dirty="0" smtClean="0">
              <a:solidFill>
                <a:prstClr val="white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prstClr val="white"/>
                </a:solidFill>
              </a:rPr>
              <a:t>Y </a:t>
            </a:r>
            <a:r>
              <a:rPr lang="en-US" sz="3200" dirty="0" err="1" smtClean="0">
                <a:solidFill>
                  <a:prstClr val="white"/>
                </a:solidFill>
              </a:rPr>
              <a:t>puede</a:t>
            </a:r>
            <a:r>
              <a:rPr lang="en-US" sz="3200" dirty="0" smtClean="0">
                <a:solidFill>
                  <a:prstClr val="white"/>
                </a:solidFill>
              </a:rPr>
              <a:t> comer </a:t>
            </a:r>
            <a:r>
              <a:rPr lang="en-US" sz="3200" dirty="0" err="1" smtClean="0">
                <a:solidFill>
                  <a:prstClr val="white"/>
                </a:solidFill>
              </a:rPr>
              <a:t>una</a:t>
            </a:r>
            <a:r>
              <a:rPr lang="en-US" sz="3200" dirty="0" smtClean="0">
                <a:solidFill>
                  <a:prstClr val="white"/>
                </a:solidFill>
              </a:rPr>
              <a:t> </a:t>
            </a:r>
            <a:r>
              <a:rPr lang="en-US" sz="3200" dirty="0" err="1" smtClean="0">
                <a:solidFill>
                  <a:prstClr val="white"/>
                </a:solidFill>
              </a:rPr>
              <a:t>ensalada</a:t>
            </a:r>
            <a:r>
              <a:rPr lang="en-US" sz="3200" dirty="0" smtClean="0">
                <a:solidFill>
                  <a:prstClr val="white"/>
                </a:solidFill>
              </a:rPr>
              <a:t> de </a:t>
            </a:r>
            <a:r>
              <a:rPr lang="en-US" sz="3200" dirty="0" err="1" smtClean="0">
                <a:solidFill>
                  <a:prstClr val="white"/>
                </a:solidFill>
              </a:rPr>
              <a:t>lechuga</a:t>
            </a:r>
            <a:r>
              <a:rPr lang="en-US" sz="3200" dirty="0" smtClean="0">
                <a:solidFill>
                  <a:prstClr val="white"/>
                </a:solidFill>
              </a:rPr>
              <a:t> y </a:t>
            </a:r>
            <a:r>
              <a:rPr lang="en-US" sz="3200" dirty="0" err="1" smtClean="0">
                <a:solidFill>
                  <a:prstClr val="white"/>
                </a:solidFill>
              </a:rPr>
              <a:t>tomate</a:t>
            </a:r>
            <a:r>
              <a:rPr lang="en-US" sz="3200" dirty="0" smtClean="0">
                <a:solidFill>
                  <a:prstClr val="white"/>
                </a:solidFill>
              </a:rPr>
              <a:t> con </a:t>
            </a:r>
            <a:r>
              <a:rPr lang="en-US" sz="3200" dirty="0" err="1" smtClean="0">
                <a:solidFill>
                  <a:prstClr val="white"/>
                </a:solidFill>
              </a:rPr>
              <a:t>su</a:t>
            </a:r>
            <a:r>
              <a:rPr lang="en-US" sz="3200" dirty="0" smtClean="0">
                <a:solidFill>
                  <a:prstClr val="white"/>
                </a:solidFill>
              </a:rPr>
              <a:t> cereal.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err="1" smtClean="0">
                <a:solidFill>
                  <a:prstClr val="white"/>
                </a:solidFill>
              </a:rPr>
              <a:t>Tengo</a:t>
            </a:r>
            <a:r>
              <a:rPr lang="en-US" sz="3200" dirty="0" smtClean="0">
                <a:solidFill>
                  <a:prstClr val="white"/>
                </a:solidFill>
              </a:rPr>
              <a:t> </a:t>
            </a:r>
            <a:r>
              <a:rPr lang="en-US" sz="3200" dirty="0" err="1" smtClean="0">
                <a:solidFill>
                  <a:prstClr val="white"/>
                </a:solidFill>
              </a:rPr>
              <a:t>sed</a:t>
            </a:r>
            <a:r>
              <a:rPr lang="en-US" sz="3200" dirty="0" smtClean="0">
                <a:solidFill>
                  <a:prstClr val="white"/>
                </a:solidFill>
              </a:rPr>
              <a:t> y </a:t>
            </a:r>
            <a:r>
              <a:rPr lang="en-US" sz="3200" dirty="0" err="1" smtClean="0">
                <a:solidFill>
                  <a:prstClr val="white"/>
                </a:solidFill>
              </a:rPr>
              <a:t>voy</a:t>
            </a:r>
            <a:r>
              <a:rPr lang="en-US" sz="3200" dirty="0" smtClean="0">
                <a:solidFill>
                  <a:prstClr val="white"/>
                </a:solidFill>
              </a:rPr>
              <a:t> a </a:t>
            </a:r>
            <a:r>
              <a:rPr lang="en-US" sz="3200" dirty="0" err="1" smtClean="0">
                <a:solidFill>
                  <a:prstClr val="white"/>
                </a:solidFill>
              </a:rPr>
              <a:t>beber</a:t>
            </a:r>
            <a:r>
              <a:rPr lang="en-US" sz="3200" dirty="0" smtClean="0">
                <a:solidFill>
                  <a:prstClr val="white"/>
                </a:solidFill>
              </a:rPr>
              <a:t> </a:t>
            </a:r>
            <a:r>
              <a:rPr lang="en-US" sz="3200" dirty="0" err="1" smtClean="0">
                <a:solidFill>
                  <a:prstClr val="white"/>
                </a:solidFill>
              </a:rPr>
              <a:t>algo</a:t>
            </a:r>
            <a:r>
              <a:rPr lang="en-US" sz="3200" dirty="0" smtClean="0">
                <a:solidFill>
                  <a:prstClr val="white"/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err="1" smtClean="0">
                <a:solidFill>
                  <a:prstClr val="white"/>
                </a:solidFill>
              </a:rPr>
              <a:t>Tengo</a:t>
            </a:r>
            <a:r>
              <a:rPr lang="en-US" sz="3200" dirty="0" smtClean="0">
                <a:solidFill>
                  <a:prstClr val="white"/>
                </a:solidFill>
              </a:rPr>
              <a:t> </a:t>
            </a:r>
            <a:r>
              <a:rPr lang="en-US" sz="3200" dirty="0" err="1" smtClean="0">
                <a:solidFill>
                  <a:prstClr val="white"/>
                </a:solidFill>
              </a:rPr>
              <a:t>sed</a:t>
            </a:r>
            <a:r>
              <a:rPr lang="en-US" sz="3200" dirty="0" smtClean="0">
                <a:solidFill>
                  <a:prstClr val="white"/>
                </a:solidFill>
              </a:rPr>
              <a:t> y </a:t>
            </a:r>
            <a:r>
              <a:rPr lang="en-US" sz="3200" dirty="0" err="1" smtClean="0">
                <a:solidFill>
                  <a:prstClr val="white"/>
                </a:solidFill>
              </a:rPr>
              <a:t>voy</a:t>
            </a:r>
            <a:r>
              <a:rPr lang="en-US" sz="3200" dirty="0" smtClean="0">
                <a:solidFill>
                  <a:prstClr val="white"/>
                </a:solidFill>
              </a:rPr>
              <a:t> a comer </a:t>
            </a:r>
            <a:r>
              <a:rPr lang="en-US" sz="3200" dirty="0" err="1" smtClean="0">
                <a:solidFill>
                  <a:prstClr val="white"/>
                </a:solidFill>
              </a:rPr>
              <a:t>algo</a:t>
            </a:r>
            <a:r>
              <a:rPr lang="en-US" sz="3200" dirty="0" smtClean="0">
                <a:solidFill>
                  <a:prstClr val="white"/>
                </a:solidFill>
              </a:rPr>
              <a:t>.</a:t>
            </a:r>
          </a:p>
          <a:p>
            <a:endParaRPr lang="en-US" sz="3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81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01563"/>
            <a:ext cx="8686800" cy="5804037"/>
          </a:xfrm>
          <a:solidFill>
            <a:schemeClr val="tx1"/>
          </a:solidFill>
        </p:spPr>
        <p:txBody>
          <a:bodyPr>
            <a:normAutofit fontScale="77500" lnSpcReduction="20000"/>
          </a:bodyPr>
          <a:lstStyle/>
          <a:p>
            <a:pPr>
              <a:buClr>
                <a:srgbClr val="FF0066"/>
              </a:buClr>
            </a:pPr>
            <a:endParaRPr lang="en-US" sz="2800" dirty="0" smtClean="0">
              <a:solidFill>
                <a:schemeClr val="bg1"/>
              </a:solidFill>
            </a:endParaRPr>
          </a:p>
          <a:p>
            <a:pPr>
              <a:buClr>
                <a:srgbClr val="FF0066"/>
              </a:buClr>
            </a:pPr>
            <a:r>
              <a:rPr lang="en-US" sz="2800" dirty="0" err="1" smtClean="0">
                <a:solidFill>
                  <a:schemeClr val="bg1"/>
                </a:solidFill>
              </a:rPr>
              <a:t>Copia</a:t>
            </a:r>
            <a:r>
              <a:rPr lang="en-US" sz="2800" dirty="0" smtClean="0">
                <a:solidFill>
                  <a:schemeClr val="bg1"/>
                </a:solidFill>
              </a:rPr>
              <a:t> y </a:t>
            </a:r>
            <a:r>
              <a:rPr lang="en-US" sz="2800" dirty="0" err="1" smtClean="0">
                <a:solidFill>
                  <a:schemeClr val="bg1"/>
                </a:solidFill>
              </a:rPr>
              <a:t>escoje</a:t>
            </a:r>
            <a:r>
              <a:rPr lang="en-US" sz="2800" dirty="0" smtClean="0">
                <a:solidFill>
                  <a:schemeClr val="bg1"/>
                </a:solidFill>
              </a:rPr>
              <a:t> la </a:t>
            </a:r>
            <a:r>
              <a:rPr lang="en-US" sz="2800" dirty="0" err="1" smtClean="0">
                <a:solidFill>
                  <a:schemeClr val="bg1"/>
                </a:solidFill>
              </a:rPr>
              <a:t>respuesta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correcta</a:t>
            </a:r>
            <a:r>
              <a:rPr lang="en-US" sz="2800" dirty="0" smtClean="0">
                <a:solidFill>
                  <a:schemeClr val="bg1"/>
                </a:solidFill>
              </a:rPr>
              <a:t>.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dirty="0" smtClean="0">
                <a:solidFill>
                  <a:schemeClr val="bg1"/>
                </a:solidFill>
              </a:rPr>
              <a:t>¿</a:t>
            </a:r>
            <a:r>
              <a:rPr lang="en-US" sz="2800" dirty="0" err="1" smtClean="0">
                <a:solidFill>
                  <a:schemeClr val="bg1"/>
                </a:solidFill>
              </a:rPr>
              <a:t>Por</a:t>
            </a:r>
            <a:r>
              <a:rPr lang="en-US" sz="2800" dirty="0" smtClean="0">
                <a:solidFill>
                  <a:schemeClr val="bg1"/>
                </a:solidFill>
              </a:rPr>
              <a:t> que </a:t>
            </a:r>
            <a:r>
              <a:rPr lang="en-US" sz="2800" dirty="0" err="1" smtClean="0">
                <a:solidFill>
                  <a:schemeClr val="bg1"/>
                </a:solidFill>
              </a:rPr>
              <a:t>tienes</a:t>
            </a:r>
            <a:r>
              <a:rPr lang="en-US" sz="2800" dirty="0" smtClean="0">
                <a:solidFill>
                  <a:schemeClr val="bg1"/>
                </a:solidFill>
              </a:rPr>
              <a:t> que </a:t>
            </a:r>
            <a:r>
              <a:rPr lang="en-US" sz="2800" dirty="0" err="1" smtClean="0">
                <a:solidFill>
                  <a:schemeClr val="bg1"/>
                </a:solidFill>
              </a:rPr>
              <a:t>recibir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notas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buenas</a:t>
            </a:r>
            <a:r>
              <a:rPr lang="en-US" sz="2800" dirty="0" smtClean="0">
                <a:solidFill>
                  <a:schemeClr val="bg1"/>
                </a:solidFill>
              </a:rPr>
              <a:t>?</a:t>
            </a:r>
          </a:p>
          <a:p>
            <a:pPr marL="914400" lvl="1" indent="-514350">
              <a:buClr>
                <a:srgbClr val="FF0066"/>
              </a:buClr>
              <a:buFont typeface="+mj-lt"/>
              <a:buAutoNum type="alphaLcPeriod"/>
            </a:pPr>
            <a:r>
              <a:rPr lang="en-US" sz="2600" dirty="0" err="1" smtClean="0">
                <a:solidFill>
                  <a:schemeClr val="bg1"/>
                </a:solidFill>
              </a:rPr>
              <a:t>Voy</a:t>
            </a:r>
            <a:r>
              <a:rPr lang="en-US" sz="2600" dirty="0" smtClean="0">
                <a:solidFill>
                  <a:schemeClr val="bg1"/>
                </a:solidFill>
              </a:rPr>
              <a:t> a </a:t>
            </a:r>
            <a:r>
              <a:rPr lang="en-US" sz="2600" dirty="0" err="1" smtClean="0">
                <a:solidFill>
                  <a:schemeClr val="bg1"/>
                </a:solidFill>
              </a:rPr>
              <a:t>asistir</a:t>
            </a:r>
            <a:r>
              <a:rPr lang="en-US" sz="2600" dirty="0" smtClean="0">
                <a:solidFill>
                  <a:schemeClr val="bg1"/>
                </a:solidFill>
              </a:rPr>
              <a:t> a la </a:t>
            </a:r>
            <a:r>
              <a:rPr lang="en-US" sz="2600" dirty="0" err="1" smtClean="0">
                <a:solidFill>
                  <a:schemeClr val="bg1"/>
                </a:solidFill>
              </a:rPr>
              <a:t>universidad</a:t>
            </a:r>
            <a:r>
              <a:rPr lang="en-US" sz="2600" dirty="0" smtClean="0">
                <a:solidFill>
                  <a:schemeClr val="bg1"/>
                </a:solidFill>
              </a:rPr>
              <a:t>.</a:t>
            </a:r>
          </a:p>
          <a:p>
            <a:pPr marL="914400" lvl="1" indent="-514350">
              <a:buClr>
                <a:srgbClr val="FF0066"/>
              </a:buClr>
              <a:buFont typeface="+mj-lt"/>
              <a:buAutoNum type="alphaLcPeriod"/>
            </a:pPr>
            <a:r>
              <a:rPr lang="en-US" sz="2600" dirty="0" err="1" smtClean="0">
                <a:solidFill>
                  <a:schemeClr val="bg1"/>
                </a:solidFill>
              </a:rPr>
              <a:t>Acabo</a:t>
            </a:r>
            <a:r>
              <a:rPr lang="en-US" sz="2600" dirty="0" smtClean="0">
                <a:solidFill>
                  <a:schemeClr val="bg1"/>
                </a:solidFill>
              </a:rPr>
              <a:t> de </a:t>
            </a:r>
            <a:r>
              <a:rPr lang="en-US" sz="2600" dirty="0" err="1" smtClean="0">
                <a:solidFill>
                  <a:schemeClr val="bg1"/>
                </a:solidFill>
              </a:rPr>
              <a:t>asistir</a:t>
            </a:r>
            <a:r>
              <a:rPr lang="en-US" sz="2600" dirty="0" smtClean="0">
                <a:solidFill>
                  <a:schemeClr val="bg1"/>
                </a:solidFill>
              </a:rPr>
              <a:t> a la </a:t>
            </a:r>
            <a:r>
              <a:rPr lang="en-US" sz="2600" dirty="0" err="1" smtClean="0">
                <a:solidFill>
                  <a:schemeClr val="bg1"/>
                </a:solidFill>
              </a:rPr>
              <a:t>universidad</a:t>
            </a:r>
            <a:r>
              <a:rPr lang="en-US" sz="2600" dirty="0" smtClean="0">
                <a:solidFill>
                  <a:schemeClr val="bg1"/>
                </a:solidFill>
              </a:rPr>
              <a:t>. 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dirty="0" smtClean="0">
                <a:solidFill>
                  <a:schemeClr val="bg1"/>
                </a:solidFill>
              </a:rPr>
              <a:t>¿Vas a </a:t>
            </a:r>
            <a:r>
              <a:rPr lang="en-US" sz="2800" dirty="0" err="1" smtClean="0">
                <a:solidFill>
                  <a:schemeClr val="bg1"/>
                </a:solidFill>
              </a:rPr>
              <a:t>ir</a:t>
            </a:r>
            <a:r>
              <a:rPr lang="en-US" sz="2800" dirty="0" smtClean="0">
                <a:solidFill>
                  <a:schemeClr val="bg1"/>
                </a:solidFill>
              </a:rPr>
              <a:t> a la fiesta?</a:t>
            </a:r>
          </a:p>
          <a:p>
            <a:pPr marL="914400" lvl="1" indent="-514350">
              <a:buClr>
                <a:srgbClr val="FF0066"/>
              </a:buClr>
              <a:buFont typeface="+mj-lt"/>
              <a:buAutoNum type="alphaLcPeriod"/>
            </a:pPr>
            <a:r>
              <a:rPr lang="en-US" sz="2600" dirty="0" smtClean="0">
                <a:solidFill>
                  <a:schemeClr val="bg1"/>
                </a:solidFill>
              </a:rPr>
              <a:t>No. </a:t>
            </a:r>
            <a:r>
              <a:rPr lang="en-US" sz="2600" dirty="0" err="1" smtClean="0">
                <a:solidFill>
                  <a:schemeClr val="bg1"/>
                </a:solidFill>
              </a:rPr>
              <a:t>Acabo</a:t>
            </a:r>
            <a:r>
              <a:rPr lang="en-US" sz="2600" dirty="0" smtClean="0">
                <a:solidFill>
                  <a:schemeClr val="bg1"/>
                </a:solidFill>
              </a:rPr>
              <a:t> de </a:t>
            </a:r>
            <a:r>
              <a:rPr lang="en-US" sz="2600" dirty="0" err="1" smtClean="0">
                <a:solidFill>
                  <a:schemeClr val="bg1"/>
                </a:solidFill>
              </a:rPr>
              <a:t>estudiar</a:t>
            </a:r>
            <a:endParaRPr lang="en-US" sz="2600" dirty="0" smtClean="0">
              <a:solidFill>
                <a:schemeClr val="bg1"/>
              </a:solidFill>
            </a:endParaRPr>
          </a:p>
          <a:p>
            <a:pPr marL="914400" lvl="1" indent="-514350">
              <a:buClr>
                <a:srgbClr val="FF0066"/>
              </a:buClr>
              <a:buFont typeface="+mj-lt"/>
              <a:buAutoNum type="alphaLcPeriod"/>
            </a:pPr>
            <a:r>
              <a:rPr lang="en-US" sz="2600" dirty="0" smtClean="0">
                <a:solidFill>
                  <a:schemeClr val="bg1"/>
                </a:solidFill>
              </a:rPr>
              <a:t>No. </a:t>
            </a:r>
            <a:r>
              <a:rPr lang="en-US" sz="2600" dirty="0" err="1" smtClean="0">
                <a:solidFill>
                  <a:schemeClr val="bg1"/>
                </a:solidFill>
              </a:rPr>
              <a:t>Tengo</a:t>
            </a:r>
            <a:r>
              <a:rPr lang="en-US" sz="2600" dirty="0" smtClean="0">
                <a:solidFill>
                  <a:schemeClr val="bg1"/>
                </a:solidFill>
              </a:rPr>
              <a:t> que </a:t>
            </a:r>
            <a:r>
              <a:rPr lang="en-US" sz="2600" dirty="0" err="1" smtClean="0">
                <a:solidFill>
                  <a:schemeClr val="bg1"/>
                </a:solidFill>
              </a:rPr>
              <a:t>estudiar</a:t>
            </a:r>
            <a:endParaRPr lang="en-US" sz="2600" dirty="0" smtClean="0">
              <a:solidFill>
                <a:schemeClr val="bg1"/>
              </a:solidFill>
            </a:endParaRP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dirty="0" smtClean="0">
                <a:solidFill>
                  <a:schemeClr val="bg1"/>
                </a:solidFill>
              </a:rPr>
              <a:t>¿</a:t>
            </a:r>
            <a:r>
              <a:rPr lang="en-US" sz="2800" dirty="0" err="1" smtClean="0">
                <a:solidFill>
                  <a:schemeClr val="bg1"/>
                </a:solidFill>
              </a:rPr>
              <a:t>Acabas</a:t>
            </a:r>
            <a:r>
              <a:rPr lang="en-US" sz="2800" dirty="0" smtClean="0">
                <a:solidFill>
                  <a:schemeClr val="bg1"/>
                </a:solidFill>
              </a:rPr>
              <a:t> de comer?</a:t>
            </a:r>
          </a:p>
          <a:p>
            <a:pPr marL="914400" lvl="1" indent="-514350">
              <a:buClr>
                <a:srgbClr val="FF0066"/>
              </a:buClr>
              <a:buFont typeface="+mj-lt"/>
              <a:buAutoNum type="alphaLcPeriod"/>
            </a:pPr>
            <a:r>
              <a:rPr lang="en-US" sz="2600" dirty="0" smtClean="0">
                <a:solidFill>
                  <a:schemeClr val="bg1"/>
                </a:solidFill>
              </a:rPr>
              <a:t>No. </a:t>
            </a:r>
            <a:r>
              <a:rPr lang="en-US" sz="2600" dirty="0" err="1" smtClean="0">
                <a:solidFill>
                  <a:schemeClr val="bg1"/>
                </a:solidFill>
              </a:rPr>
              <a:t>Voy</a:t>
            </a:r>
            <a:r>
              <a:rPr lang="en-US" sz="2600" dirty="0" smtClean="0">
                <a:solidFill>
                  <a:schemeClr val="bg1"/>
                </a:solidFill>
              </a:rPr>
              <a:t> a comer </a:t>
            </a:r>
            <a:r>
              <a:rPr lang="en-US" sz="2600" dirty="0" err="1" smtClean="0">
                <a:solidFill>
                  <a:schemeClr val="bg1"/>
                </a:solidFill>
              </a:rPr>
              <a:t>ahora</a:t>
            </a:r>
            <a:r>
              <a:rPr lang="en-US" sz="2600" dirty="0" smtClean="0">
                <a:solidFill>
                  <a:schemeClr val="bg1"/>
                </a:solidFill>
              </a:rPr>
              <a:t>.</a:t>
            </a:r>
          </a:p>
          <a:p>
            <a:pPr marL="914400" lvl="1" indent="-514350">
              <a:buClr>
                <a:srgbClr val="FF0066"/>
              </a:buClr>
              <a:buFont typeface="+mj-lt"/>
              <a:buAutoNum type="alphaLcPeriod"/>
            </a:pPr>
            <a:r>
              <a:rPr lang="en-US" sz="2600" dirty="0" smtClean="0">
                <a:solidFill>
                  <a:schemeClr val="bg1"/>
                </a:solidFill>
              </a:rPr>
              <a:t>No. No </a:t>
            </a:r>
            <a:r>
              <a:rPr lang="en-US" sz="2600" dirty="0" err="1" smtClean="0">
                <a:solidFill>
                  <a:schemeClr val="bg1"/>
                </a:solidFill>
              </a:rPr>
              <a:t>tengo</a:t>
            </a:r>
            <a:r>
              <a:rPr lang="en-US" sz="2600" dirty="0" smtClean="0">
                <a:solidFill>
                  <a:schemeClr val="bg1"/>
                </a:solidFill>
              </a:rPr>
              <a:t> que comer.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dirty="0" err="1" smtClean="0">
                <a:solidFill>
                  <a:schemeClr val="bg1"/>
                </a:solidFill>
              </a:rPr>
              <a:t>Tenemos</a:t>
            </a:r>
            <a:r>
              <a:rPr lang="en-US" sz="2800" dirty="0" smtClean="0">
                <a:solidFill>
                  <a:schemeClr val="bg1"/>
                </a:solidFill>
              </a:rPr>
              <a:t> que comer </a:t>
            </a:r>
            <a:r>
              <a:rPr lang="en-US" sz="2800" dirty="0" err="1" smtClean="0">
                <a:solidFill>
                  <a:schemeClr val="bg1"/>
                </a:solidFill>
              </a:rPr>
              <a:t>algo</a:t>
            </a:r>
            <a:r>
              <a:rPr lang="en-US" sz="2800" dirty="0" smtClean="0">
                <a:solidFill>
                  <a:schemeClr val="bg1"/>
                </a:solidFill>
              </a:rPr>
              <a:t>. </a:t>
            </a:r>
            <a:r>
              <a:rPr lang="en-US" sz="2800" dirty="0" err="1" smtClean="0">
                <a:solidFill>
                  <a:schemeClr val="bg1"/>
                </a:solidFill>
              </a:rPr>
              <a:t>Tenemos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hambre</a:t>
            </a:r>
            <a:r>
              <a:rPr lang="en-US" sz="2800" dirty="0" smtClean="0">
                <a:solidFill>
                  <a:schemeClr val="bg1"/>
                </a:solidFill>
              </a:rPr>
              <a:t>.</a:t>
            </a:r>
          </a:p>
          <a:p>
            <a:pPr marL="914400" lvl="1" indent="-514350">
              <a:buClr>
                <a:srgbClr val="FF0066"/>
              </a:buClr>
              <a:buFont typeface="+mj-lt"/>
              <a:buAutoNum type="alphaLcPeriod"/>
            </a:pPr>
            <a:r>
              <a:rPr lang="en-US" sz="2600" dirty="0" smtClean="0">
                <a:solidFill>
                  <a:schemeClr val="bg1"/>
                </a:solidFill>
              </a:rPr>
              <a:t>¿</a:t>
            </a:r>
            <a:r>
              <a:rPr lang="en-US" sz="2600" dirty="0" err="1" smtClean="0">
                <a:solidFill>
                  <a:schemeClr val="bg1"/>
                </a:solidFill>
              </a:rPr>
              <a:t>Acaban</a:t>
            </a:r>
            <a:r>
              <a:rPr lang="en-US" sz="2600" dirty="0" smtClean="0">
                <a:solidFill>
                  <a:schemeClr val="bg1"/>
                </a:solidFill>
              </a:rPr>
              <a:t> de </a:t>
            </a:r>
            <a:r>
              <a:rPr lang="en-US" sz="2600" dirty="0" err="1" smtClean="0">
                <a:solidFill>
                  <a:schemeClr val="bg1"/>
                </a:solidFill>
              </a:rPr>
              <a:t>ir</a:t>
            </a:r>
            <a:r>
              <a:rPr lang="en-US" sz="2600" dirty="0" smtClean="0">
                <a:solidFill>
                  <a:schemeClr val="bg1"/>
                </a:solidFill>
              </a:rPr>
              <a:t> a la cafeteria?</a:t>
            </a:r>
          </a:p>
          <a:p>
            <a:pPr marL="914400" lvl="1" indent="-514350">
              <a:buClr>
                <a:srgbClr val="FF0066"/>
              </a:buClr>
              <a:buFont typeface="+mj-lt"/>
              <a:buAutoNum type="alphaLcPeriod"/>
            </a:pPr>
            <a:r>
              <a:rPr lang="en-US" sz="2600" dirty="0" smtClean="0">
                <a:solidFill>
                  <a:schemeClr val="bg1"/>
                </a:solidFill>
              </a:rPr>
              <a:t>¿Van a </a:t>
            </a:r>
            <a:r>
              <a:rPr lang="en-US" sz="2600" dirty="0" err="1" smtClean="0">
                <a:solidFill>
                  <a:schemeClr val="bg1"/>
                </a:solidFill>
              </a:rPr>
              <a:t>ir</a:t>
            </a:r>
            <a:r>
              <a:rPr lang="en-US" sz="2600" dirty="0" smtClean="0">
                <a:solidFill>
                  <a:schemeClr val="bg1"/>
                </a:solidFill>
              </a:rPr>
              <a:t> a la cafeteria?</a:t>
            </a:r>
            <a:endParaRPr lang="en-US" sz="2600" dirty="0">
              <a:solidFill>
                <a:schemeClr val="bg1"/>
              </a:solidFill>
            </a:endParaRP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09442" y="0"/>
            <a:ext cx="7125113" cy="924475"/>
          </a:xfrm>
        </p:spPr>
        <p:txBody>
          <a:bodyPr/>
          <a:lstStyle/>
          <a:p>
            <a:r>
              <a:rPr lang="en-US" sz="4400" b="1" dirty="0" err="1" smtClean="0">
                <a:solidFill>
                  <a:srgbClr val="FF33CC"/>
                </a:solidFill>
              </a:rPr>
              <a:t>Practica</a:t>
            </a:r>
            <a:endParaRPr lang="en-US" sz="4400" b="1" dirty="0">
              <a:solidFill>
                <a:srgbClr val="FF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44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-152400"/>
            <a:ext cx="7125113" cy="924475"/>
          </a:xfrm>
        </p:spPr>
        <p:txBody>
          <a:bodyPr/>
          <a:lstStyle/>
          <a:p>
            <a:r>
              <a:rPr lang="en-US" b="1" dirty="0" err="1" smtClean="0">
                <a:solidFill>
                  <a:srgbClr val="FF33CC"/>
                </a:solidFill>
              </a:rPr>
              <a:t>Practica</a:t>
            </a:r>
            <a:endParaRPr lang="en-US" b="1" dirty="0">
              <a:solidFill>
                <a:srgbClr val="FF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4051437"/>
          </a:xfrm>
        </p:spPr>
        <p:txBody>
          <a:bodyPr>
            <a:normAutofit/>
          </a:bodyPr>
          <a:lstStyle/>
          <a:p>
            <a:r>
              <a:rPr lang="en-US" sz="2400" b="1" dirty="0" err="1" smtClean="0"/>
              <a:t>Copia</a:t>
            </a:r>
            <a:r>
              <a:rPr lang="en-US" sz="2400" b="1" dirty="0" smtClean="0"/>
              <a:t> la </a:t>
            </a:r>
            <a:r>
              <a:rPr lang="en-US" sz="2400" b="1" dirty="0" err="1" smtClean="0"/>
              <a:t>tabla</a:t>
            </a:r>
            <a:r>
              <a:rPr lang="en-US" sz="2400" b="1" dirty="0" smtClean="0"/>
              <a:t> e </a:t>
            </a:r>
            <a:r>
              <a:rPr lang="en-US" sz="2400" b="1" dirty="0" err="1" smtClean="0"/>
              <a:t>indica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habla</a:t>
            </a:r>
            <a:r>
              <a:rPr lang="en-US" sz="2400" b="1" dirty="0" smtClean="0"/>
              <a:t> el MESERO o el CLIENTE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0225346"/>
              </p:ext>
            </p:extLst>
          </p:nvPr>
        </p:nvGraphicFramePr>
        <p:xfrm>
          <a:off x="228600" y="1524000"/>
          <a:ext cx="8686800" cy="5120640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5105400"/>
                <a:gridCol w="1828800"/>
                <a:gridCol w="1752600"/>
              </a:tblGrid>
              <a:tr h="370840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Mesero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Cliente</a:t>
                      </a:r>
                      <a:r>
                        <a:rPr lang="en-US" sz="240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Clr>
                          <a:srgbClr val="CC0099"/>
                        </a:buClr>
                        <a:buFont typeface="+mj-lt"/>
                        <a:buAutoNum type="arabicPeriod"/>
                      </a:pPr>
                      <a:r>
                        <a:rPr lang="en-US" sz="2400" dirty="0" smtClean="0"/>
                        <a:t>El </a:t>
                      </a:r>
                      <a:r>
                        <a:rPr lang="en-US" sz="2400" dirty="0" err="1" smtClean="0"/>
                        <a:t>menú</a:t>
                      </a:r>
                      <a:r>
                        <a:rPr lang="en-US" sz="2400" dirty="0" smtClean="0"/>
                        <a:t>,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por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Clr>
                          <a:srgbClr val="CC0099"/>
                        </a:buClr>
                        <a:buFont typeface="+mj-lt"/>
                        <a:buNone/>
                      </a:pPr>
                      <a:r>
                        <a:rPr lang="en-US" sz="2400" dirty="0" smtClean="0">
                          <a:solidFill>
                            <a:srgbClr val="CC0099"/>
                          </a:solidFill>
                        </a:rPr>
                        <a:t>2.</a:t>
                      </a:r>
                      <a:r>
                        <a:rPr lang="en-US" sz="2400" baseline="0" dirty="0" smtClean="0">
                          <a:solidFill>
                            <a:srgbClr val="CC0099"/>
                          </a:solidFill>
                        </a:rPr>
                        <a:t> </a:t>
                      </a:r>
                      <a:r>
                        <a:rPr lang="en-US" sz="2400" dirty="0" err="1" smtClean="0"/>
                        <a:t>Tengo</a:t>
                      </a:r>
                      <a:r>
                        <a:rPr lang="en-US" sz="2400" baseline="0" dirty="0" smtClean="0"/>
                        <a:t> sed. </a:t>
                      </a:r>
                      <a:r>
                        <a:rPr lang="en-US" sz="2400" baseline="0" dirty="0" err="1" smtClean="0"/>
                        <a:t>Voy</a:t>
                      </a:r>
                      <a:r>
                        <a:rPr lang="en-US" sz="2400" baseline="0" dirty="0" smtClean="0"/>
                        <a:t> a </a:t>
                      </a:r>
                      <a:r>
                        <a:rPr lang="en-US" sz="2400" baseline="0" dirty="0" err="1" smtClean="0"/>
                        <a:t>tomar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una</a:t>
                      </a:r>
                      <a:r>
                        <a:rPr lang="en-US" sz="2400" baseline="0" dirty="0" smtClean="0"/>
                        <a:t> cola.</a:t>
                      </a:r>
                      <a:endParaRPr lang="en-US" sz="2400" dirty="0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Clr>
                          <a:srgbClr val="CC0099"/>
                        </a:buClr>
                      </a:pPr>
                      <a:r>
                        <a:rPr lang="en-US" sz="2400" dirty="0" smtClean="0">
                          <a:solidFill>
                            <a:srgbClr val="CC0099"/>
                          </a:solidFill>
                        </a:rPr>
                        <a:t>3. </a:t>
                      </a:r>
                      <a:r>
                        <a:rPr lang="en-US" sz="2400" dirty="0" smtClean="0"/>
                        <a:t>¿Desean </a:t>
                      </a:r>
                      <a:r>
                        <a:rPr lang="en-US" sz="2400" dirty="0" err="1" smtClean="0"/>
                        <a:t>ustedes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ver</a:t>
                      </a:r>
                      <a:r>
                        <a:rPr lang="en-US" sz="2400" dirty="0" smtClean="0"/>
                        <a:t> el </a:t>
                      </a:r>
                      <a:r>
                        <a:rPr lang="en-US" sz="2400" dirty="0" err="1" smtClean="0"/>
                        <a:t>menú</a:t>
                      </a:r>
                      <a:r>
                        <a:rPr lang="en-US" sz="2400" dirty="0" smtClean="0"/>
                        <a:t>?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Clr>
                          <a:srgbClr val="CC0099"/>
                        </a:buClr>
                      </a:pPr>
                      <a:r>
                        <a:rPr lang="en-US" sz="2400" dirty="0" smtClean="0">
                          <a:solidFill>
                            <a:srgbClr val="CC0099"/>
                          </a:solidFill>
                        </a:rPr>
                        <a:t>4. </a:t>
                      </a:r>
                      <a:r>
                        <a:rPr lang="en-US" sz="2400" dirty="0" smtClean="0"/>
                        <a:t>Para mi,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una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hamburguesa</a:t>
                      </a:r>
                      <a:r>
                        <a:rPr lang="en-US" sz="2400" baseline="0" dirty="0" smtClean="0"/>
                        <a:t> con papas </a:t>
                      </a:r>
                      <a:r>
                        <a:rPr lang="en-US" sz="2400" baseline="0" dirty="0" err="1" smtClean="0"/>
                        <a:t>fritas</a:t>
                      </a:r>
                      <a:r>
                        <a:rPr lang="en-US" sz="2400" baseline="0" dirty="0" smtClean="0"/>
                        <a:t>.</a:t>
                      </a:r>
                      <a:endParaRPr lang="en-US" sz="2400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Clr>
                          <a:srgbClr val="CC0099"/>
                        </a:buClr>
                      </a:pPr>
                      <a:r>
                        <a:rPr lang="en-US" sz="2400" dirty="0" smtClean="0">
                          <a:solidFill>
                            <a:srgbClr val="CC0099"/>
                          </a:solidFill>
                        </a:rPr>
                        <a:t>5. </a:t>
                      </a:r>
                      <a:r>
                        <a:rPr lang="en-US" sz="2400" dirty="0" err="1" smtClean="0"/>
                        <a:t>Voy</a:t>
                      </a:r>
                      <a:r>
                        <a:rPr lang="en-US" sz="2400" dirty="0" smtClean="0"/>
                        <a:t> a </a:t>
                      </a:r>
                      <a:r>
                        <a:rPr lang="en-US" sz="2400" dirty="0" err="1" smtClean="0"/>
                        <a:t>tomar</a:t>
                      </a:r>
                      <a:r>
                        <a:rPr lang="en-US" sz="2400" dirty="0" smtClean="0"/>
                        <a:t> la </a:t>
                      </a:r>
                      <a:r>
                        <a:rPr lang="en-US" sz="2400" dirty="0" err="1" smtClean="0"/>
                        <a:t>orden</a:t>
                      </a:r>
                      <a:r>
                        <a:rPr lang="en-US" sz="2400" dirty="0" smtClean="0"/>
                        <a:t>.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Clr>
                          <a:srgbClr val="CC0099"/>
                        </a:buClr>
                      </a:pPr>
                      <a:r>
                        <a:rPr lang="en-US" sz="2400" dirty="0" smtClean="0">
                          <a:solidFill>
                            <a:srgbClr val="CC0099"/>
                          </a:solidFill>
                        </a:rPr>
                        <a:t>6. </a:t>
                      </a:r>
                      <a:r>
                        <a:rPr lang="en-US" sz="2400" dirty="0" smtClean="0"/>
                        <a:t>Con la </a:t>
                      </a:r>
                      <a:r>
                        <a:rPr lang="en-US" sz="2400" dirty="0" err="1" smtClean="0"/>
                        <a:t>hamburguesa</a:t>
                      </a:r>
                      <a:r>
                        <a:rPr lang="en-US" sz="2400" dirty="0" smtClean="0"/>
                        <a:t>, ¿</a:t>
                      </a:r>
                      <a:r>
                        <a:rPr lang="en-US" sz="2400" dirty="0" err="1" smtClean="0"/>
                        <a:t>desea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usted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una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ensalada</a:t>
                      </a:r>
                      <a:r>
                        <a:rPr lang="en-US" sz="2400" baseline="0" dirty="0" smtClean="0"/>
                        <a:t>?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Clr>
                          <a:srgbClr val="CC0099"/>
                        </a:buClr>
                      </a:pPr>
                      <a:r>
                        <a:rPr lang="en-US" sz="2400" dirty="0" smtClean="0">
                          <a:solidFill>
                            <a:srgbClr val="CC0099"/>
                          </a:solidFill>
                        </a:rPr>
                        <a:t>7. </a:t>
                      </a:r>
                      <a:r>
                        <a:rPr lang="en-US" sz="2400" dirty="0" smtClean="0"/>
                        <a:t>La </a:t>
                      </a:r>
                      <a:r>
                        <a:rPr lang="en-US" sz="2400" dirty="0" err="1" smtClean="0"/>
                        <a:t>cuenta</a:t>
                      </a:r>
                      <a:r>
                        <a:rPr lang="en-US" sz="2400" dirty="0" smtClean="0"/>
                        <a:t>,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por</a:t>
                      </a:r>
                      <a:r>
                        <a:rPr lang="en-US" sz="2400" baseline="0" dirty="0" smtClean="0"/>
                        <a:t> favor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5410200" y="1524000"/>
            <a:ext cx="0" cy="51054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7239000" y="1524000"/>
            <a:ext cx="0" cy="51054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666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5804037"/>
          </a:xfrm>
          <a:solidFill>
            <a:schemeClr val="tx1"/>
          </a:solidFill>
        </p:spPr>
        <p:txBody>
          <a:bodyPr>
            <a:normAutofit/>
          </a:bodyPr>
          <a:lstStyle/>
          <a:p>
            <a:pPr>
              <a:buClr>
                <a:srgbClr val="FF0066"/>
              </a:buClr>
            </a:pPr>
            <a:r>
              <a:rPr lang="en-US" sz="2800" dirty="0" err="1" smtClean="0">
                <a:solidFill>
                  <a:schemeClr val="bg1"/>
                </a:solidFill>
              </a:rPr>
              <a:t>Copia</a:t>
            </a:r>
            <a:r>
              <a:rPr lang="en-US" sz="2800" dirty="0" smtClean="0">
                <a:solidFill>
                  <a:schemeClr val="bg1"/>
                </a:solidFill>
              </a:rPr>
              <a:t>; ¿es PARA COMER o PARA BEBER?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dirty="0" err="1" smtClean="0">
                <a:solidFill>
                  <a:schemeClr val="bg1"/>
                </a:solidFill>
              </a:rPr>
              <a:t>Albóndigas</a:t>
            </a:r>
            <a:endParaRPr lang="en-US" sz="2800" dirty="0" smtClean="0">
              <a:solidFill>
                <a:schemeClr val="bg1"/>
              </a:solidFill>
            </a:endParaRP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dirty="0" smtClean="0">
                <a:solidFill>
                  <a:schemeClr val="bg1"/>
                </a:solidFill>
              </a:rPr>
              <a:t>Un </a:t>
            </a:r>
            <a:r>
              <a:rPr lang="en-US" sz="2800" dirty="0" err="1" smtClean="0">
                <a:solidFill>
                  <a:schemeClr val="bg1"/>
                </a:solidFill>
              </a:rPr>
              <a:t>batido</a:t>
            </a:r>
            <a:endParaRPr lang="en-US" sz="2800" dirty="0" smtClean="0">
              <a:solidFill>
                <a:schemeClr val="bg1"/>
              </a:solidFill>
            </a:endParaRP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dirty="0" smtClean="0">
                <a:solidFill>
                  <a:schemeClr val="bg1"/>
                </a:solidFill>
              </a:rPr>
              <a:t>Empanadas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dirty="0" smtClean="0">
                <a:solidFill>
                  <a:schemeClr val="bg1"/>
                </a:solidFill>
              </a:rPr>
              <a:t>Un jugo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dirty="0" err="1" smtClean="0">
                <a:solidFill>
                  <a:schemeClr val="bg1"/>
                </a:solidFill>
              </a:rPr>
              <a:t>Tostones</a:t>
            </a:r>
            <a:endParaRPr lang="en-US" sz="2800" dirty="0" smtClean="0">
              <a:solidFill>
                <a:schemeClr val="bg1"/>
              </a:solidFill>
            </a:endParaRP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dirty="0" err="1" smtClean="0">
                <a:solidFill>
                  <a:schemeClr val="bg1"/>
                </a:solidFill>
              </a:rPr>
              <a:t>Camarones</a:t>
            </a:r>
            <a:endParaRPr lang="en-US" sz="2800" dirty="0" smtClean="0">
              <a:solidFill>
                <a:schemeClr val="bg1"/>
              </a:solidFill>
            </a:endParaRP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dirty="0" err="1" smtClean="0">
                <a:solidFill>
                  <a:schemeClr val="bg1"/>
                </a:solidFill>
              </a:rPr>
              <a:t>Gaseosas</a:t>
            </a:r>
            <a:endParaRPr lang="en-US" sz="2800" dirty="0" smtClean="0">
              <a:solidFill>
                <a:schemeClr val="bg1"/>
              </a:solidFill>
            </a:endParaRP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dirty="0" smtClean="0">
                <a:solidFill>
                  <a:schemeClr val="bg1"/>
                </a:solidFill>
              </a:rPr>
              <a:t>café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009442" y="-76200"/>
            <a:ext cx="7125113" cy="924475"/>
          </a:xfrm>
        </p:spPr>
        <p:txBody>
          <a:bodyPr/>
          <a:lstStyle/>
          <a:p>
            <a:r>
              <a:rPr lang="en-US" sz="4400" b="1" dirty="0" err="1" smtClean="0">
                <a:solidFill>
                  <a:srgbClr val="FF33CC"/>
                </a:solidFill>
              </a:rPr>
              <a:t>Practica</a:t>
            </a:r>
            <a:endParaRPr lang="en-US" sz="4400" b="1" dirty="0">
              <a:solidFill>
                <a:srgbClr val="FF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128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FF33CC"/>
                </a:solidFill>
              </a:rPr>
              <a:t>Tarea</a:t>
            </a:r>
            <a:r>
              <a:rPr lang="en-US" b="1" dirty="0" smtClean="0">
                <a:solidFill>
                  <a:srgbClr val="FF33CC"/>
                </a:solidFill>
              </a:rPr>
              <a:t> # 39</a:t>
            </a:r>
            <a:endParaRPr lang="en-US" b="1" dirty="0">
              <a:solidFill>
                <a:srgbClr val="FF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07361"/>
            <a:ext cx="8229599" cy="4051437"/>
          </a:xfrm>
        </p:spPr>
        <p:txBody>
          <a:bodyPr>
            <a:normAutofit fontScale="92500" lnSpcReduction="20000"/>
          </a:bodyPr>
          <a:lstStyle/>
          <a:p>
            <a:r>
              <a:rPr lang="en-US" sz="3200" dirty="0" smtClean="0"/>
              <a:t> EXAMEN: </a:t>
            </a:r>
            <a:r>
              <a:rPr lang="en-US" sz="3200" u="sng" dirty="0" err="1" smtClean="0"/>
              <a:t>Capitulo</a:t>
            </a:r>
            <a:r>
              <a:rPr lang="en-US" sz="3200" u="sng" dirty="0" smtClean="0"/>
              <a:t> 4</a:t>
            </a:r>
            <a:r>
              <a:rPr lang="en-US" sz="3200" dirty="0" smtClean="0"/>
              <a:t> is on MONDAY!!</a:t>
            </a:r>
          </a:p>
          <a:p>
            <a:pPr lvl="1"/>
            <a:r>
              <a:rPr lang="en-US" sz="3000" dirty="0" smtClean="0"/>
              <a:t>Study:</a:t>
            </a:r>
          </a:p>
          <a:p>
            <a:pPr lvl="2"/>
            <a:r>
              <a:rPr lang="en-US" sz="2800" dirty="0" smtClean="0"/>
              <a:t>Food/ restaurant vocabulary</a:t>
            </a:r>
          </a:p>
          <a:p>
            <a:pPr lvl="2"/>
            <a:r>
              <a:rPr lang="en-US" sz="2800" dirty="0" smtClean="0"/>
              <a:t>-ER/-IR verbs</a:t>
            </a:r>
          </a:p>
          <a:p>
            <a:pPr lvl="2"/>
            <a:r>
              <a:rPr lang="en-US" sz="2800" dirty="0" smtClean="0"/>
              <a:t>Expressions with the infinitive</a:t>
            </a:r>
          </a:p>
          <a:p>
            <a:pPr lvl="2"/>
            <a:r>
              <a:rPr lang="en-US" sz="2800" dirty="0" smtClean="0"/>
              <a:t>Cultural readings:</a:t>
            </a:r>
          </a:p>
          <a:p>
            <a:pPr lvl="3"/>
            <a:r>
              <a:rPr lang="en-US" sz="2600" u="sng" dirty="0" smtClean="0"/>
              <a:t>La comida </a:t>
            </a:r>
            <a:r>
              <a:rPr lang="en-US" sz="2600" u="sng" dirty="0" err="1" smtClean="0"/>
              <a:t>en</a:t>
            </a:r>
            <a:r>
              <a:rPr lang="en-US" sz="2600" u="sng" dirty="0" smtClean="0"/>
              <a:t> </a:t>
            </a:r>
            <a:r>
              <a:rPr lang="en-US" sz="2600" u="sng" dirty="0" err="1" smtClean="0"/>
              <a:t>otras</a:t>
            </a:r>
            <a:r>
              <a:rPr lang="en-US" sz="2600" u="sng" dirty="0" smtClean="0"/>
              <a:t> </a:t>
            </a:r>
            <a:r>
              <a:rPr lang="en-US" sz="2600" u="sng" dirty="0" err="1" smtClean="0"/>
              <a:t>partes</a:t>
            </a:r>
            <a:r>
              <a:rPr lang="en-US" sz="2600" dirty="0" smtClean="0"/>
              <a:t>; Txt p. 146</a:t>
            </a:r>
            <a:endParaRPr lang="en-US" sz="2600" u="sng" dirty="0" smtClean="0"/>
          </a:p>
          <a:p>
            <a:pPr lvl="3"/>
            <a:r>
              <a:rPr lang="en-US" sz="2600" u="sng" dirty="0" smtClean="0"/>
              <a:t>Una </a:t>
            </a:r>
            <a:r>
              <a:rPr lang="en-US" sz="2600" u="sng" dirty="0" err="1" smtClean="0"/>
              <a:t>merienda</a:t>
            </a:r>
            <a:r>
              <a:rPr lang="en-US" sz="2600" u="sng" dirty="0" smtClean="0"/>
              <a:t>, ¿</a:t>
            </a:r>
            <a:r>
              <a:rPr lang="en-US" sz="2600" u="sng" dirty="0" err="1" smtClean="0"/>
              <a:t>dónde</a:t>
            </a:r>
            <a:r>
              <a:rPr lang="en-US" sz="2600" u="sng" dirty="0" smtClean="0"/>
              <a:t>?</a:t>
            </a:r>
            <a:r>
              <a:rPr lang="en-US" sz="2600" dirty="0"/>
              <a:t>;</a:t>
            </a:r>
            <a:r>
              <a:rPr lang="en-US" sz="2600" dirty="0" smtClean="0"/>
              <a:t> Txt p. 148</a:t>
            </a:r>
            <a:endParaRPr lang="en-US" sz="2600" u="sng" dirty="0"/>
          </a:p>
        </p:txBody>
      </p:sp>
    </p:spTree>
    <p:extLst>
      <p:ext uri="{BB962C8B-B14F-4D97-AF65-F5344CB8AC3E}">
        <p14:creationId xmlns:p14="http://schemas.microsoft.com/office/powerpoint/2010/main" val="219490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18793</TotalTime>
  <Words>331</Words>
  <Application>Microsoft Office PowerPoint</Application>
  <PresentationFormat>On-screen Show (4:3)</PresentationFormat>
  <Paragraphs>59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Summer</vt:lpstr>
      <vt:lpstr>Me llamo _________ Clase 701 La fecha es el 7 de enero del 2016</vt:lpstr>
      <vt:lpstr>Practica</vt:lpstr>
      <vt:lpstr>Practica</vt:lpstr>
      <vt:lpstr>Practica</vt:lpstr>
      <vt:lpstr>Tarea # 39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701 La fecha es el 4 de enero del 2016</dc:title>
  <dc:creator>Helen Zumaeta</dc:creator>
  <cp:lastModifiedBy>Helen Zumaeta</cp:lastModifiedBy>
  <cp:revision>25</cp:revision>
  <cp:lastPrinted>2016-01-08T00:28:56Z</cp:lastPrinted>
  <dcterms:created xsi:type="dcterms:W3CDTF">2015-12-23T22:17:30Z</dcterms:created>
  <dcterms:modified xsi:type="dcterms:W3CDTF">2016-01-08T20:31:05Z</dcterms:modified>
</cp:coreProperties>
</file>